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slideLayouts/slideLayout14.xml" ContentType="application/vnd.openxmlformats-officedocument.presentationml.slideLayout+xml"/>
  <Override PartName="/ppt/theme/theme4.xml" ContentType="application/vnd.openxmlformats-officedocument.theme+xml"/>
  <Override PartName="/ppt/slideLayouts/slideLayout15.xml" ContentType="application/vnd.openxmlformats-officedocument.presentationml.slideLayout+xml"/>
  <Override PartName="/ppt/theme/theme5.xml" ContentType="application/vnd.openxmlformats-officedocument.theme+xml"/>
  <Override PartName="/ppt/slideLayouts/slideLayout1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62" r:id="rId3"/>
    <p:sldMasterId id="2147483664" r:id="rId4"/>
    <p:sldMasterId id="2147483666" r:id="rId5"/>
    <p:sldMasterId id="2147483668" r:id="rId6"/>
  </p:sldMasterIdLst>
  <p:notesMasterIdLst>
    <p:notesMasterId r:id="rId14"/>
  </p:notesMasterIdLst>
  <p:sldIdLst>
    <p:sldId id="278" r:id="rId7"/>
    <p:sldId id="281" r:id="rId8"/>
    <p:sldId id="279" r:id="rId9"/>
    <p:sldId id="263" r:id="rId10"/>
    <p:sldId id="267" r:id="rId11"/>
    <p:sldId id="280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D81D4A-7EB8-441B-BA27-078ECD4075A2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18DD1E-3A99-4E97-BD19-DBEC86F37D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0122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Hello and thank you for joining the</a:t>
            </a:r>
            <a:r>
              <a:rPr lang="en-GB" baseline="0" dirty="0" smtClean="0"/>
              <a:t> Saving the Bits Programme. My name is Sally </a:t>
            </a:r>
            <a:r>
              <a:rPr lang="en-GB" baseline="0" dirty="0" err="1" smtClean="0"/>
              <a:t>McInnes</a:t>
            </a:r>
            <a:r>
              <a:rPr lang="en-GB" baseline="0" dirty="0" smtClean="0"/>
              <a:t> and I am Head  of  Unique Collections and Collections Care at the Library. Over the next few weeks, we will share knowledge, experience of digital preservation. It is intended that this is a practical course, rather than theoretical. It is not intended to cover issues such as creating a business case for digital preservation, but hope that the information which it shares will help you to do this and to advocate for the need for </a:t>
            </a:r>
            <a:r>
              <a:rPr lang="en-GB" baseline="0" smtClean="0"/>
              <a:t>digital preservation.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2160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36801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7224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18DD1E-3A99-4E97-BD19-DBEC86F37D43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2071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9428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686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1186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60496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877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2643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pages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55517" y="1728648"/>
            <a:ext cx="11254502" cy="36845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000">
                <a:solidFill>
                  <a:srgbClr val="575C5C"/>
                </a:solidFill>
                <a:latin typeface="+mn-lt"/>
                <a:ea typeface="Titillium" charset="0"/>
                <a:cs typeface="Titillium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5518" y="385009"/>
            <a:ext cx="11254501" cy="63526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200">
                <a:solidFill>
                  <a:srgbClr val="DB322A"/>
                </a:solidFill>
                <a:latin typeface="+mn-lt"/>
                <a:ea typeface="Titillium" panose="00000500000000000000" pitchFamily="50" charset="0"/>
                <a:cs typeface="Titillium" panose="00000500000000000000" pitchFamily="50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0291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752" y="2776333"/>
            <a:ext cx="8883730" cy="626878"/>
          </a:xfrm>
        </p:spPr>
        <p:txBody>
          <a:bodyPr/>
          <a:lstStyle>
            <a:lvl1pPr>
              <a:defRPr sz="3800" b="0" i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11615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560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2936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9241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647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8417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60180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433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0058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5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3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8E75B0-BEDF-4080-B7E7-A7F93EE9B15B}" type="datetimeFigureOut">
              <a:rPr lang="en-GB" smtClean="0"/>
              <a:t>12/10/2021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4A5982-2947-4B79-91CF-FEC63FFD71E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468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2024845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1247184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3667988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/>
          <p:cNvCxnSpPr/>
          <p:nvPr userDrawn="1"/>
        </p:nvCxnSpPr>
        <p:spPr>
          <a:xfrm>
            <a:off x="549310" y="1001487"/>
            <a:ext cx="11169792" cy="0"/>
          </a:xfrm>
          <a:prstGeom prst="line">
            <a:avLst/>
          </a:prstGeom>
          <a:ln w="22225">
            <a:solidFill>
              <a:srgbClr val="9DA09E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7202" y="5910057"/>
            <a:ext cx="751900" cy="571678"/>
          </a:xfrm>
          <a:prstGeom prst="rect">
            <a:avLst/>
          </a:prstGeom>
        </p:spPr>
      </p:pic>
      <p:sp>
        <p:nvSpPr>
          <p:cNvPr id="17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srgbClr val="9DA09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</p:spTree>
    <p:extLst>
      <p:ext uri="{BB962C8B-B14F-4D97-AF65-F5344CB8AC3E}">
        <p14:creationId xmlns:p14="http://schemas.microsoft.com/office/powerpoint/2010/main" val="1957191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Placeholder 14"/>
          <p:cNvSpPr>
            <a:spLocks noGrp="1"/>
          </p:cNvSpPr>
          <p:nvPr>
            <p:ph type="title"/>
          </p:nvPr>
        </p:nvSpPr>
        <p:spPr>
          <a:xfrm>
            <a:off x="544752" y="3956951"/>
            <a:ext cx="8883730" cy="626878"/>
          </a:xfrm>
          <a:prstGeom prst="rect">
            <a:avLst/>
          </a:prstGeom>
        </p:spPr>
        <p:txBody>
          <a:bodyPr vert="horz" wrap="none" lIns="0" tIns="0" rIns="0" bIns="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2" name="Rectangle 1"/>
          <p:cNvSpPr/>
          <p:nvPr userDrawn="1"/>
        </p:nvSpPr>
        <p:spPr>
          <a:xfrm>
            <a:off x="0" y="1"/>
            <a:ext cx="12192000" cy="1551709"/>
          </a:xfrm>
          <a:prstGeom prst="rect">
            <a:avLst/>
          </a:prstGeom>
          <a:solidFill>
            <a:srgbClr val="E4E5E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551709"/>
            <a:ext cx="12192000" cy="5306291"/>
          </a:xfrm>
          <a:prstGeom prst="rect">
            <a:avLst/>
          </a:prstGeom>
          <a:solidFill>
            <a:srgbClr val="DB322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8" name="Title 7"/>
          <p:cNvSpPr txBox="1">
            <a:spLocks/>
          </p:cNvSpPr>
          <p:nvPr userDrawn="1"/>
        </p:nvSpPr>
        <p:spPr>
          <a:xfrm>
            <a:off x="383977" y="6353475"/>
            <a:ext cx="8883730" cy="23566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400" b="0" i="0" u="none" strike="noStrike" kern="1200" cap="none" spc="0" normalizeH="0" baseline="3000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Titillium" charset="0"/>
                <a:cs typeface="Titillium" charset="0"/>
              </a:rPr>
              <a:t>www.llyfrgell.cymru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5397" y="6054292"/>
            <a:ext cx="1824660" cy="4987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61" y="382980"/>
            <a:ext cx="6120729" cy="7646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8821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Saving the Bits </a:t>
            </a:r>
            <a:r>
              <a:rPr lang="en-US" dirty="0" err="1" smtClean="0"/>
              <a:t>Programme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Sally McInnes, Head of Unique Collections</a:t>
            </a:r>
            <a:br>
              <a:rPr lang="en-US" dirty="0" smtClean="0"/>
            </a:br>
            <a:r>
              <a:rPr lang="en-US" dirty="0" smtClean="0"/>
              <a:t>and Collection Care</a:t>
            </a:r>
            <a:br>
              <a:rPr lang="en-US" dirty="0" smtClean="0"/>
            </a:br>
            <a:r>
              <a:rPr lang="en-US" dirty="0" smtClean="0"/>
              <a:t>2021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4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Review of previous sessions</a:t>
            </a:r>
          </a:p>
          <a:p>
            <a:r>
              <a:rPr lang="en-GB" sz="2800" dirty="0" smtClean="0"/>
              <a:t>Managing transferred content</a:t>
            </a:r>
          </a:p>
          <a:p>
            <a:r>
              <a:rPr lang="en-GB" sz="2800" dirty="0" smtClean="0"/>
              <a:t>Elements of the Archival Information Package </a:t>
            </a:r>
          </a:p>
          <a:p>
            <a:r>
              <a:rPr lang="en-GB" sz="2800" dirty="0" smtClean="0"/>
              <a:t>Video providing examples of issues </a:t>
            </a:r>
          </a:p>
          <a:p>
            <a:r>
              <a:rPr lang="en-GB" sz="2800" dirty="0" smtClean="0"/>
              <a:t>Preservation planning case study: Unlocking Our Sound Heritage Project</a:t>
            </a:r>
            <a:endParaRPr lang="en-GB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Session 4: Managing content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4933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Session 1: RAM and NDSA Levels of Preservation</a:t>
            </a:r>
          </a:p>
          <a:p>
            <a:r>
              <a:rPr lang="en-GB" sz="2800" dirty="0" smtClean="0"/>
              <a:t>Session 2: Preparation: workstation, software, audit template</a:t>
            </a:r>
          </a:p>
          <a:p>
            <a:r>
              <a:rPr lang="en-GB" sz="2800" dirty="0" smtClean="0"/>
              <a:t>Session 3: Managing records for transfer</a:t>
            </a:r>
          </a:p>
          <a:p>
            <a:r>
              <a:rPr lang="en-GB" sz="2800" dirty="0" smtClean="0"/>
              <a:t>Session 4: Managing content after transfer and case study on preservation planning for sound material</a:t>
            </a:r>
            <a:endParaRPr lang="en-GB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of previous sessions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9477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3108" y="371854"/>
            <a:ext cx="9144282" cy="77355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Managing content after transfer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Steps to managing content : analysis of metadata, verification and validation, decide which formats to use for preservation and access 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Creation of Archival Information Package: complete set of files that have all the qualities needed for preservation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GB" sz="28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Preservation planning: underpins on-going access and preservation</a:t>
            </a: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endParaRPr lang="en-GB" sz="2800" dirty="0" smtClean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en-US" sz="3200" dirty="0"/>
          </a:p>
          <a:p>
            <a:endParaRPr lang="en-US" sz="3400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988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3255" y="257554"/>
            <a:ext cx="9144282" cy="77355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Elements of the Archival Information Package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3400" dirty="0" smtClean="0"/>
              <a:t>Data has been virus checked and run through JHOVE </a:t>
            </a:r>
          </a:p>
          <a:p>
            <a:r>
              <a:rPr lang="en-US" sz="3400" dirty="0" smtClean="0"/>
              <a:t>Folder created containing source data </a:t>
            </a:r>
          </a:p>
          <a:p>
            <a:r>
              <a:rPr lang="en-US" sz="3400" dirty="0" smtClean="0"/>
              <a:t>Folder created with metadata, including checksums, JHOVE reports</a:t>
            </a:r>
          </a:p>
          <a:p>
            <a:r>
              <a:rPr lang="en-US" sz="3400" dirty="0" smtClean="0"/>
              <a:t>Analysis of metadata: checking the reports for issues and correction, corrupt files, encrypted files </a:t>
            </a:r>
          </a:p>
          <a:p>
            <a:r>
              <a:rPr lang="en-US" sz="3400" dirty="0" smtClean="0"/>
              <a:t>Discussion with depositor/donator if issue with data or rights information</a:t>
            </a:r>
          </a:p>
          <a:p>
            <a:r>
              <a:rPr lang="en-US" sz="3400" dirty="0" smtClean="0"/>
              <a:t>Decision on creating preservation/access copies according to policy</a:t>
            </a:r>
          </a:p>
          <a:p>
            <a:r>
              <a:rPr lang="en-US" sz="3400" dirty="0" smtClean="0"/>
              <a:t>Description of content (full cataloguing may be done later) </a:t>
            </a:r>
          </a:p>
          <a:p>
            <a:r>
              <a:rPr lang="en-US" sz="3400" dirty="0" smtClean="0"/>
              <a:t>Access restrictions applied </a:t>
            </a:r>
          </a:p>
          <a:p>
            <a:endParaRPr lang="en-US" sz="3400" dirty="0" smtClean="0"/>
          </a:p>
          <a:p>
            <a:endParaRPr lang="en-US" sz="3400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034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sz="2800" dirty="0" smtClean="0"/>
              <a:t>Includes all the qualities that are required for long term preservation</a:t>
            </a:r>
          </a:p>
          <a:p>
            <a:r>
              <a:rPr lang="en-GB" sz="2800" dirty="0" smtClean="0"/>
              <a:t>Source data, metadata and rights  information and checksums</a:t>
            </a:r>
          </a:p>
          <a:p>
            <a:r>
              <a:rPr lang="en-GB" sz="2800" dirty="0" smtClean="0"/>
              <a:t>Preservation and access formats created</a:t>
            </a:r>
          </a:p>
          <a:p>
            <a:r>
              <a:rPr lang="en-GB" sz="2800" dirty="0" smtClean="0"/>
              <a:t>Descriptive information created </a:t>
            </a:r>
            <a:endParaRPr lang="en-GB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Archival Information Package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54226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OAIS model </a:t>
            </a:r>
            <a:endParaRPr lang="en-GB" dirty="0"/>
          </a:p>
        </p:txBody>
      </p:sp>
      <p:pic>
        <p:nvPicPr>
          <p:cNvPr id="1026" name="Picture 2" descr="The Open Archival Information System and the NSSDC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1746" y="1596943"/>
            <a:ext cx="6577379" cy="4689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18812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69533333-2F02-411A-988F-2A2D1A1E66A1}"/>
    </a:ext>
  </a:extLst>
</a:theme>
</file>

<file path=ppt/theme/theme6.xml><?xml version="1.0" encoding="utf-8"?>
<a:theme xmlns:a="http://schemas.openxmlformats.org/drawingml/2006/main" name="Four Cymru presentation template">
  <a:themeElements>
    <a:clrScheme name="Four">
      <a:dk1>
        <a:srgbClr val="000000"/>
      </a:dk1>
      <a:lt1>
        <a:sysClr val="window" lastClr="FFFFFF"/>
      </a:lt1>
      <a:dk2>
        <a:srgbClr val="573354"/>
      </a:dk2>
      <a:lt2>
        <a:srgbClr val="F2F2F2"/>
      </a:lt2>
      <a:accent1>
        <a:srgbClr val="573354"/>
      </a:accent1>
      <a:accent2>
        <a:srgbClr val="F0D26E"/>
      </a:accent2>
      <a:accent3>
        <a:srgbClr val="B2DBD2"/>
      </a:accent3>
      <a:accent4>
        <a:srgbClr val="858288"/>
      </a:accent4>
      <a:accent5>
        <a:srgbClr val="53284F"/>
      </a:accent5>
      <a:accent6>
        <a:srgbClr val="858288"/>
      </a:accent6>
      <a:hlink>
        <a:srgbClr val="53284F"/>
      </a:hlink>
      <a:folHlink>
        <a:srgbClr val="53284F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NLW Powerpoint 2018 calibri TEMPLATE.potx" id="{414E1406-E2A5-4A57-B810-B853E6C0A25E}" vid="{D53B6245-39EC-48A2-AF44-0B83CC1E52DD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1091</TotalTime>
  <Words>354</Words>
  <Application>Microsoft Office PowerPoint</Application>
  <PresentationFormat>Widescreen</PresentationFormat>
  <Paragraphs>41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</vt:i4>
      </vt:variant>
    </vt:vector>
  </HeadingPairs>
  <TitlesOfParts>
    <vt:vector size="19" baseType="lpstr">
      <vt:lpstr>Arial</vt:lpstr>
      <vt:lpstr>Calibri</vt:lpstr>
      <vt:lpstr>Calibri Light</vt:lpstr>
      <vt:lpstr>Georgia</vt:lpstr>
      <vt:lpstr>Times New Roman</vt:lpstr>
      <vt:lpstr>Titillium</vt:lpstr>
      <vt:lpstr>Office Theme</vt:lpstr>
      <vt:lpstr>Custom Design</vt:lpstr>
      <vt:lpstr>1_Custom Design</vt:lpstr>
      <vt:lpstr>2_Custom Design</vt:lpstr>
      <vt:lpstr>3_Custom Design</vt:lpstr>
      <vt:lpstr>Four Cymru presentation template</vt:lpstr>
      <vt:lpstr>Saving the Bits Programme Sally McInnes, Head of Unique Collections and Collection Care 2021 </vt:lpstr>
      <vt:lpstr>Session 4: Managing content </vt:lpstr>
      <vt:lpstr>Recap of previous sessions</vt:lpstr>
      <vt:lpstr>Managing content after transfer </vt:lpstr>
      <vt:lpstr>Elements of the Archival Information Package </vt:lpstr>
      <vt:lpstr>Archival Information Package</vt:lpstr>
      <vt:lpstr>OAIS model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staff</dc:creator>
  <cp:lastModifiedBy>staff</cp:lastModifiedBy>
  <cp:revision>59</cp:revision>
  <dcterms:created xsi:type="dcterms:W3CDTF">2021-03-12T14:38:23Z</dcterms:created>
  <dcterms:modified xsi:type="dcterms:W3CDTF">2021-10-12T10:36:21Z</dcterms:modified>
</cp:coreProperties>
</file>