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  <p:sldMasterId id="2147483664" r:id="rId4"/>
    <p:sldMasterId id="2147483666" r:id="rId5"/>
    <p:sldMasterId id="2147483668" r:id="rId6"/>
  </p:sldMasterIdLst>
  <p:notesMasterIdLst>
    <p:notesMasterId r:id="rId19"/>
  </p:notesMasterIdLst>
  <p:sldIdLst>
    <p:sldId id="278" r:id="rId7"/>
    <p:sldId id="282" r:id="rId8"/>
    <p:sldId id="268" r:id="rId9"/>
    <p:sldId id="287" r:id="rId10"/>
    <p:sldId id="292" r:id="rId11"/>
    <p:sldId id="291" r:id="rId12"/>
    <p:sldId id="290" r:id="rId13"/>
    <p:sldId id="281" r:id="rId14"/>
    <p:sldId id="263" r:id="rId15"/>
    <p:sldId id="286" r:id="rId16"/>
    <p:sldId id="279" r:id="rId17"/>
    <p:sldId id="28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81D4A-7EB8-441B-BA27-078ECD4075A2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8DD1E-3A99-4E97-BD19-DBEC86F37D4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1226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8DD1E-3A99-4E97-BD19-DBEC86F37D43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2160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8DD1E-3A99-4E97-BD19-DBEC86F37D43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2071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catalogue search provides a link to view online.</a:t>
            </a:r>
            <a:r>
              <a:rPr lang="en-GB" baseline="0" dirty="0" smtClean="0"/>
              <a:t> The viewer provides information: an elderly person’s had pulls back a curtain to reveal a party on the other side of the road and link to rights statement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8DD1E-3A99-4E97-BD19-DBEC86F37D43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8759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Advert for </a:t>
            </a:r>
            <a:r>
              <a:rPr lang="en-GB" dirty="0" err="1" smtClean="0"/>
              <a:t>Borwick’s</a:t>
            </a:r>
            <a:r>
              <a:rPr lang="en-GB" dirty="0" smtClean="0"/>
              <a:t> baking powder showing Father Christmas carrying a large Xmas pudding</a:t>
            </a:r>
            <a:r>
              <a:rPr lang="en-GB" baseline="0" dirty="0" smtClean="0"/>
              <a:t> on a tray. The head of father Christmas is movable license </a:t>
            </a:r>
            <a:r>
              <a:rPr lang="en-GB" baseline="0" dirty="0" err="1" smtClean="0"/>
              <a:t>CCBy</a:t>
            </a:r>
            <a:r>
              <a:rPr lang="en-GB" baseline="0" dirty="0" smtClean="0"/>
              <a:t> 4.0 which means that it can be shared, remixed, but credit should be given and no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8DD1E-3A99-4E97-BD19-DBEC86F37D43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75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8DD1E-3A99-4E97-BD19-DBEC86F37D43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3680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9428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4686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1186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55517" y="1728648"/>
            <a:ext cx="11254502" cy="36845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575C5C"/>
                </a:solidFill>
                <a:latin typeface="+mn-lt"/>
                <a:ea typeface="Titillium" charset="0"/>
                <a:cs typeface="Titillium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5518" y="385009"/>
            <a:ext cx="11254501" cy="635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DB322A"/>
                </a:solidFill>
                <a:latin typeface="+mn-lt"/>
                <a:ea typeface="Titillium" panose="00000500000000000000" pitchFamily="50" charset="0"/>
                <a:cs typeface="Titillium" panose="000005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049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55517" y="1728648"/>
            <a:ext cx="11254502" cy="36845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575C5C"/>
                </a:solidFill>
                <a:latin typeface="+mn-lt"/>
                <a:ea typeface="Titillium" charset="0"/>
                <a:cs typeface="Titillium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5518" y="385009"/>
            <a:ext cx="11254501" cy="635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DB322A"/>
                </a:solidFill>
                <a:latin typeface="+mn-lt"/>
                <a:ea typeface="Titillium" panose="00000500000000000000" pitchFamily="50" charset="0"/>
                <a:cs typeface="Titillium" panose="000005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877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55517" y="1728648"/>
            <a:ext cx="11254502" cy="36845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575C5C"/>
                </a:solidFill>
                <a:latin typeface="+mn-lt"/>
                <a:ea typeface="Titillium" charset="0"/>
                <a:cs typeface="Titillium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5518" y="385009"/>
            <a:ext cx="11254501" cy="635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DB322A"/>
                </a:solidFill>
                <a:latin typeface="+mn-lt"/>
                <a:ea typeface="Titillium" panose="00000500000000000000" pitchFamily="50" charset="0"/>
                <a:cs typeface="Titillium" panose="000005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264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55517" y="1728648"/>
            <a:ext cx="11254502" cy="36845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575C5C"/>
                </a:solidFill>
                <a:latin typeface="+mn-lt"/>
                <a:ea typeface="Titillium" charset="0"/>
                <a:cs typeface="Titillium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5518" y="385009"/>
            <a:ext cx="11254501" cy="635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DB322A"/>
                </a:solidFill>
                <a:latin typeface="+mn-lt"/>
                <a:ea typeface="Titillium" panose="00000500000000000000" pitchFamily="50" charset="0"/>
                <a:cs typeface="Titillium" panose="000005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291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752" y="2776333"/>
            <a:ext cx="8883730" cy="626878"/>
          </a:xfrm>
        </p:spPr>
        <p:txBody>
          <a:bodyPr/>
          <a:lstStyle>
            <a:lvl1pPr>
              <a:defRPr sz="3800" b="0" i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61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956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2936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5924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7647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8417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601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0433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3005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E75B0-BEDF-4080-B7E7-A7F93EE9B15B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A5982-2947-4B79-91CF-FEC63FFD71E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14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549310" y="1001487"/>
            <a:ext cx="11169792" cy="0"/>
          </a:xfrm>
          <a:prstGeom prst="line">
            <a:avLst/>
          </a:prstGeom>
          <a:ln w="22225">
            <a:solidFill>
              <a:srgbClr val="9DA09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202" y="5910057"/>
            <a:ext cx="751900" cy="571678"/>
          </a:xfrm>
          <a:prstGeom prst="rect">
            <a:avLst/>
          </a:prstGeom>
        </p:spPr>
      </p:pic>
      <p:sp>
        <p:nvSpPr>
          <p:cNvPr id="17" name="Title 7"/>
          <p:cNvSpPr txBox="1">
            <a:spLocks/>
          </p:cNvSpPr>
          <p:nvPr userDrawn="1"/>
        </p:nvSpPr>
        <p:spPr>
          <a:xfrm>
            <a:off x="383977" y="6353475"/>
            <a:ext cx="8883730" cy="235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9DA09E"/>
                </a:solidFill>
                <a:effectLst/>
                <a:uLnTx/>
                <a:uFillTx/>
                <a:latin typeface="Calibri" panose="020F0502020204030204" pitchFamily="34" charset="0"/>
                <a:ea typeface="Titillium" charset="0"/>
                <a:cs typeface="Titillium" charset="0"/>
              </a:rPr>
              <a:t>www.llyfrgell.cymru</a:t>
            </a:r>
          </a:p>
        </p:txBody>
      </p:sp>
    </p:spTree>
    <p:extLst>
      <p:ext uri="{BB962C8B-B14F-4D97-AF65-F5344CB8AC3E}">
        <p14:creationId xmlns:p14="http://schemas.microsoft.com/office/powerpoint/2010/main" val="2024845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549310" y="1001487"/>
            <a:ext cx="11169792" cy="0"/>
          </a:xfrm>
          <a:prstGeom prst="line">
            <a:avLst/>
          </a:prstGeom>
          <a:ln w="22225">
            <a:solidFill>
              <a:srgbClr val="9DA09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202" y="5910057"/>
            <a:ext cx="751900" cy="571678"/>
          </a:xfrm>
          <a:prstGeom prst="rect">
            <a:avLst/>
          </a:prstGeom>
        </p:spPr>
      </p:pic>
      <p:sp>
        <p:nvSpPr>
          <p:cNvPr id="17" name="Title 7"/>
          <p:cNvSpPr txBox="1">
            <a:spLocks/>
          </p:cNvSpPr>
          <p:nvPr userDrawn="1"/>
        </p:nvSpPr>
        <p:spPr>
          <a:xfrm>
            <a:off x="383977" y="6353475"/>
            <a:ext cx="8883730" cy="235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9DA09E"/>
                </a:solidFill>
                <a:effectLst/>
                <a:uLnTx/>
                <a:uFillTx/>
                <a:latin typeface="Calibri" panose="020F0502020204030204" pitchFamily="34" charset="0"/>
                <a:ea typeface="Titillium" charset="0"/>
                <a:cs typeface="Titillium" charset="0"/>
              </a:rPr>
              <a:t>www.llyfrgell.cymru</a:t>
            </a:r>
          </a:p>
        </p:txBody>
      </p:sp>
    </p:spTree>
    <p:extLst>
      <p:ext uri="{BB962C8B-B14F-4D97-AF65-F5344CB8AC3E}">
        <p14:creationId xmlns:p14="http://schemas.microsoft.com/office/powerpoint/2010/main" val="1247184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549310" y="1001487"/>
            <a:ext cx="11169792" cy="0"/>
          </a:xfrm>
          <a:prstGeom prst="line">
            <a:avLst/>
          </a:prstGeom>
          <a:ln w="22225">
            <a:solidFill>
              <a:srgbClr val="9DA09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202" y="5910057"/>
            <a:ext cx="751900" cy="571678"/>
          </a:xfrm>
          <a:prstGeom prst="rect">
            <a:avLst/>
          </a:prstGeom>
        </p:spPr>
      </p:pic>
      <p:sp>
        <p:nvSpPr>
          <p:cNvPr id="17" name="Title 7"/>
          <p:cNvSpPr txBox="1">
            <a:spLocks/>
          </p:cNvSpPr>
          <p:nvPr userDrawn="1"/>
        </p:nvSpPr>
        <p:spPr>
          <a:xfrm>
            <a:off x="383977" y="6353475"/>
            <a:ext cx="8883730" cy="235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9DA09E"/>
                </a:solidFill>
                <a:effectLst/>
                <a:uLnTx/>
                <a:uFillTx/>
                <a:latin typeface="Calibri" panose="020F0502020204030204" pitchFamily="34" charset="0"/>
                <a:ea typeface="Titillium" charset="0"/>
                <a:cs typeface="Titillium" charset="0"/>
              </a:rPr>
              <a:t>www.llyfrgell.cymru</a:t>
            </a:r>
          </a:p>
        </p:txBody>
      </p:sp>
    </p:spTree>
    <p:extLst>
      <p:ext uri="{BB962C8B-B14F-4D97-AF65-F5344CB8AC3E}">
        <p14:creationId xmlns:p14="http://schemas.microsoft.com/office/powerpoint/2010/main" val="366798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549310" y="1001487"/>
            <a:ext cx="11169792" cy="0"/>
          </a:xfrm>
          <a:prstGeom prst="line">
            <a:avLst/>
          </a:prstGeom>
          <a:ln w="22225">
            <a:solidFill>
              <a:srgbClr val="9DA09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202" y="5910057"/>
            <a:ext cx="751900" cy="571678"/>
          </a:xfrm>
          <a:prstGeom prst="rect">
            <a:avLst/>
          </a:prstGeom>
        </p:spPr>
      </p:pic>
      <p:sp>
        <p:nvSpPr>
          <p:cNvPr id="17" name="Title 7"/>
          <p:cNvSpPr txBox="1">
            <a:spLocks/>
          </p:cNvSpPr>
          <p:nvPr userDrawn="1"/>
        </p:nvSpPr>
        <p:spPr>
          <a:xfrm>
            <a:off x="383977" y="6353475"/>
            <a:ext cx="8883730" cy="235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9DA09E"/>
                </a:solidFill>
                <a:effectLst/>
                <a:uLnTx/>
                <a:uFillTx/>
                <a:latin typeface="Calibri" panose="020F0502020204030204" pitchFamily="34" charset="0"/>
                <a:ea typeface="Titillium" charset="0"/>
                <a:cs typeface="Titillium" charset="0"/>
              </a:rPr>
              <a:t>www.llyfrgell.cymru</a:t>
            </a:r>
          </a:p>
        </p:txBody>
      </p:sp>
    </p:spTree>
    <p:extLst>
      <p:ext uri="{BB962C8B-B14F-4D97-AF65-F5344CB8AC3E}">
        <p14:creationId xmlns:p14="http://schemas.microsoft.com/office/powerpoint/2010/main" val="1957191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Placeholder 14"/>
          <p:cNvSpPr>
            <a:spLocks noGrp="1"/>
          </p:cNvSpPr>
          <p:nvPr>
            <p:ph type="title"/>
          </p:nvPr>
        </p:nvSpPr>
        <p:spPr>
          <a:xfrm>
            <a:off x="544752" y="3956951"/>
            <a:ext cx="8883730" cy="626878"/>
          </a:xfrm>
          <a:prstGeom prst="rect">
            <a:avLst/>
          </a:prstGeom>
        </p:spPr>
        <p:txBody>
          <a:bodyPr vert="horz" wrap="none" lIns="0" tIns="0" rIns="0" bIns="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1"/>
            <a:ext cx="12192000" cy="1551709"/>
          </a:xfrm>
          <a:prstGeom prst="rect">
            <a:avLst/>
          </a:prstGeom>
          <a:solidFill>
            <a:srgbClr val="E4E5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551709"/>
            <a:ext cx="12192000" cy="5306291"/>
          </a:xfrm>
          <a:prstGeom prst="rect">
            <a:avLst/>
          </a:prstGeom>
          <a:solidFill>
            <a:srgbClr val="DB32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8" name="Title 7"/>
          <p:cNvSpPr txBox="1">
            <a:spLocks/>
          </p:cNvSpPr>
          <p:nvPr userDrawn="1"/>
        </p:nvSpPr>
        <p:spPr>
          <a:xfrm>
            <a:off x="383977" y="6353475"/>
            <a:ext cx="8883730" cy="235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tillium" charset="0"/>
                <a:cs typeface="Titillium" charset="0"/>
              </a:rPr>
              <a:t>www.llyfrgell.cymru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5397" y="6054292"/>
            <a:ext cx="1824660" cy="4987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61" y="382980"/>
            <a:ext cx="6120729" cy="76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821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the Bits Programme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Sally McInnes, Head of Unique and Contemporary Content</a:t>
            </a:r>
            <a:br>
              <a:rPr lang="en-US" dirty="0" smtClean="0"/>
            </a:br>
            <a:r>
              <a:rPr lang="en-US" dirty="0" smtClean="0"/>
              <a:t>2021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8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Access to information and metadata</a:t>
            </a:r>
          </a:p>
          <a:p>
            <a:r>
              <a:rPr lang="en-GB" dirty="0" smtClean="0"/>
              <a:t>Descriptive information for multi-level records and notes</a:t>
            </a:r>
          </a:p>
          <a:p>
            <a:r>
              <a:rPr lang="en-GB" dirty="0" smtClean="0"/>
              <a:t>Create and provide access to technical documentation and support available from staff. Get user feedback</a:t>
            </a:r>
          </a:p>
          <a:p>
            <a:r>
              <a:rPr lang="en-GB" dirty="0" smtClean="0"/>
              <a:t>Provide secure remote access to open content, respecting access polices</a:t>
            </a:r>
          </a:p>
          <a:p>
            <a:r>
              <a:rPr lang="en-GB" dirty="0" smtClean="0"/>
              <a:t>Tools to support enhanced access, software to support investigation of files 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Level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3493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800" dirty="0" smtClean="0"/>
              <a:t>Users can render/use content</a:t>
            </a:r>
          </a:p>
          <a:p>
            <a:r>
              <a:rPr lang="en-GB" sz="2800" dirty="0" smtClean="0"/>
              <a:t>Provide access to metadata which describes and documents action. Provide direct links to digital content</a:t>
            </a:r>
          </a:p>
          <a:p>
            <a:r>
              <a:rPr lang="en-GB" sz="2800" dirty="0" smtClean="0"/>
              <a:t>Provide additional technical guidance for emulation and content analysis. Develop new services</a:t>
            </a:r>
          </a:p>
          <a:p>
            <a:r>
              <a:rPr lang="en-GB" sz="2800" dirty="0" smtClean="0"/>
              <a:t>Create access controls to support secure onsite and remote access to conditionally restricted content, using redaction and encryption. Undertake audits</a:t>
            </a:r>
          </a:p>
          <a:p>
            <a:r>
              <a:rPr lang="en-GB" sz="2800" dirty="0" smtClean="0"/>
              <a:t>Provide tools for exploring, rendering and interpretation. Provide hardware and software to support legacy content, including emulation software </a:t>
            </a:r>
            <a:endParaRPr lang="en-GB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Level 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9477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Feedback and 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Vicky to ask for feedback on sessions</a:t>
            </a:r>
          </a:p>
          <a:p>
            <a:r>
              <a:rPr lang="en-GB" dirty="0" smtClean="0"/>
              <a:t>Areas missed/additional sessions</a:t>
            </a:r>
          </a:p>
          <a:p>
            <a:r>
              <a:rPr lang="en-GB" dirty="0" smtClean="0"/>
              <a:t>Sharing knowledge </a:t>
            </a:r>
            <a:r>
              <a:rPr lang="en-GB" smtClean="0"/>
              <a:t>and experience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685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Access Essentials</a:t>
            </a:r>
          </a:p>
          <a:p>
            <a:r>
              <a:rPr lang="en-GB" dirty="0" smtClean="0"/>
              <a:t>Methods </a:t>
            </a:r>
            <a:r>
              <a:rPr lang="en-GB" dirty="0"/>
              <a:t>of access to </a:t>
            </a:r>
            <a:r>
              <a:rPr lang="en-GB" dirty="0" smtClean="0"/>
              <a:t>content</a:t>
            </a:r>
          </a:p>
          <a:p>
            <a:r>
              <a:rPr lang="en-GB" dirty="0" smtClean="0"/>
              <a:t>Born </a:t>
            </a:r>
            <a:r>
              <a:rPr lang="en-GB" dirty="0" smtClean="0"/>
              <a:t>digital levels </a:t>
            </a:r>
            <a:endParaRPr lang="en-GB" dirty="0"/>
          </a:p>
          <a:p>
            <a:r>
              <a:rPr lang="en-GB" dirty="0" smtClean="0"/>
              <a:t>Video: methods of access, creation of access copies, restricted access </a:t>
            </a:r>
            <a:endParaRPr lang="en-GB" dirty="0"/>
          </a:p>
          <a:p>
            <a:r>
              <a:rPr lang="en-GB" dirty="0" smtClean="0"/>
              <a:t>IIIF and crowdsourcing </a:t>
            </a:r>
            <a:r>
              <a:rPr lang="en-GB" dirty="0" smtClean="0"/>
              <a:t>platform</a:t>
            </a:r>
          </a:p>
          <a:p>
            <a:r>
              <a:rPr lang="en-GB" dirty="0" smtClean="0"/>
              <a:t>Feedback and next steps  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Session 6: Access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3280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OAIS model </a:t>
            </a:r>
            <a:endParaRPr lang="en-GB" dirty="0"/>
          </a:p>
        </p:txBody>
      </p:sp>
      <p:pic>
        <p:nvPicPr>
          <p:cNvPr id="1026" name="Picture 2" descr="The Open Archival Information System and the NSSDC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1746" y="1596943"/>
            <a:ext cx="6577379" cy="4689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5391" y="3068515"/>
            <a:ext cx="1062187" cy="1099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812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Policy</a:t>
            </a:r>
          </a:p>
          <a:p>
            <a:pPr lvl="1"/>
            <a:r>
              <a:rPr lang="en-GB" dirty="0" smtClean="0"/>
              <a:t>Pre-accession: documentation including technical and content information, rights information, </a:t>
            </a:r>
          </a:p>
          <a:p>
            <a:pPr lvl="1"/>
            <a:r>
              <a:rPr lang="en-GB" dirty="0" smtClean="0"/>
              <a:t>Decisions on access format: Word to Pdf, Image to JP2, audio-visual MP4</a:t>
            </a:r>
          </a:p>
          <a:p>
            <a:pPr lvl="1"/>
            <a:r>
              <a:rPr lang="en-GB" dirty="0" smtClean="0"/>
              <a:t>Decisions on rendering: onsite/remote access/platform   </a:t>
            </a:r>
          </a:p>
          <a:p>
            <a:pPr lvl="1"/>
            <a:r>
              <a:rPr lang="en-GB" dirty="0" smtClean="0"/>
              <a:t>Security: virus checking, infrastructure resilience</a:t>
            </a:r>
          </a:p>
          <a:p>
            <a:pPr lvl="1"/>
            <a:endParaRPr lang="en-GB" dirty="0"/>
          </a:p>
          <a:p>
            <a:pPr marL="457200" lvl="1" indent="0">
              <a:buNone/>
            </a:pPr>
            <a:r>
              <a:rPr lang="en-GB" dirty="0" smtClean="0"/>
              <a:t>Technology</a:t>
            </a:r>
          </a:p>
          <a:p>
            <a:pPr marL="457200" lvl="1" indent="0">
              <a:buNone/>
            </a:pPr>
            <a:r>
              <a:rPr lang="en-GB" dirty="0" smtClean="0"/>
              <a:t>Onsite </a:t>
            </a:r>
            <a:r>
              <a:rPr lang="en-GB" dirty="0" smtClean="0"/>
              <a:t>access: standalone workstation with tools </a:t>
            </a:r>
            <a:endParaRPr lang="en-GB" dirty="0" smtClean="0"/>
          </a:p>
          <a:p>
            <a:pPr marL="457200" lvl="1" indent="0">
              <a:buNone/>
            </a:pPr>
            <a:r>
              <a:rPr lang="en-GB" dirty="0" smtClean="0"/>
              <a:t>Digital </a:t>
            </a:r>
            <a:r>
              <a:rPr lang="en-GB" dirty="0" smtClean="0"/>
              <a:t>access: ways to render </a:t>
            </a:r>
            <a:endParaRPr lang="en-GB" dirty="0" smtClean="0"/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r>
              <a:rPr lang="en-GB" dirty="0" smtClean="0"/>
              <a:t>Access methods</a:t>
            </a:r>
          </a:p>
          <a:p>
            <a:pPr marL="457200" lvl="1" indent="0">
              <a:buNone/>
            </a:pPr>
            <a:r>
              <a:rPr lang="en-GB" dirty="0" smtClean="0"/>
              <a:t>Catalogue</a:t>
            </a:r>
          </a:p>
          <a:p>
            <a:pPr marL="457200" lvl="1" indent="0">
              <a:buNone/>
            </a:pPr>
            <a:r>
              <a:rPr lang="en-GB" dirty="0" smtClean="0"/>
              <a:t>Discovery platforms</a:t>
            </a:r>
          </a:p>
          <a:p>
            <a:pPr marL="457200" lvl="1" indent="0">
              <a:buNone/>
            </a:pPr>
            <a:r>
              <a:rPr lang="en-GB" dirty="0"/>
              <a:t>	</a:t>
            </a:r>
            <a:endParaRPr lang="en-GB" dirty="0" smtClean="0"/>
          </a:p>
          <a:p>
            <a:pPr lvl="1"/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 Essentials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0842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Access: standalone machine 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642" y="1566323"/>
            <a:ext cx="8491012" cy="477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815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Access: from catalogue to viewer 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9846" y="1890346"/>
            <a:ext cx="8443723" cy="481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212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244362" y="1345223"/>
            <a:ext cx="4023832" cy="511712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Third party: </a:t>
            </a:r>
            <a:r>
              <a:rPr lang="en-GB" dirty="0" err="1" smtClean="0"/>
              <a:t>Europeana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8055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Three Levels of Born-Digital Access</a:t>
            </a:r>
          </a:p>
          <a:p>
            <a:pPr lvl="1"/>
            <a:r>
              <a:rPr lang="en-GB" sz="2600" dirty="0" smtClean="0"/>
              <a:t>Accessibility</a:t>
            </a:r>
          </a:p>
          <a:p>
            <a:pPr lvl="1"/>
            <a:r>
              <a:rPr lang="en-GB" sz="2600" dirty="0" smtClean="0"/>
              <a:t>Description</a:t>
            </a:r>
          </a:p>
          <a:p>
            <a:pPr lvl="1"/>
            <a:r>
              <a:rPr lang="en-GB" sz="2600" dirty="0" smtClean="0"/>
              <a:t>Researcher Support and Delivery</a:t>
            </a:r>
          </a:p>
          <a:p>
            <a:pPr lvl="1"/>
            <a:r>
              <a:rPr lang="en-GB" sz="2600" dirty="0" smtClean="0"/>
              <a:t>Security </a:t>
            </a:r>
          </a:p>
          <a:p>
            <a:pPr lvl="1"/>
            <a:r>
              <a:rPr lang="en-GB" sz="2600" dirty="0" smtClean="0"/>
              <a:t>Tools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Digital Library Federation: Levels of Born Digital Access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493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108" y="371854"/>
            <a:ext cx="9144282" cy="773553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Level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 concerning the born digital content, such as collection level description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Enable basic access to and duplication of content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of virus free content on a standalone public access terminal with security measures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Tools available to render widely used file formats, </a:t>
            </a:r>
            <a:r>
              <a:rPr lang="en-GB" sz="2800" dirty="0" err="1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e.g</a:t>
            </a:r>
            <a:r>
              <a:rPr lang="en-GB" sz="2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Adobe Acrobat, MS Office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sz="3200" dirty="0"/>
          </a:p>
          <a:p>
            <a:endParaRPr lang="en-US" sz="34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98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LW Powerpoint 2018 calibri TEMPLATE.potx" id="{414E1406-E2A5-4A57-B810-B853E6C0A25E}" vid="{69533333-2F02-411A-988F-2A2D1A1E66A1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LW Powerpoint 2018 calibri TEMPLATE.potx" id="{414E1406-E2A5-4A57-B810-B853E6C0A25E}" vid="{69533333-2F02-411A-988F-2A2D1A1E66A1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LW Powerpoint 2018 calibri TEMPLATE.potx" id="{414E1406-E2A5-4A57-B810-B853E6C0A25E}" vid="{69533333-2F02-411A-988F-2A2D1A1E66A1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LW Powerpoint 2018 calibri TEMPLATE.potx" id="{414E1406-E2A5-4A57-B810-B853E6C0A25E}" vid="{69533333-2F02-411A-988F-2A2D1A1E66A1}"/>
    </a:ext>
  </a:extLst>
</a:theme>
</file>

<file path=ppt/theme/theme6.xml><?xml version="1.0" encoding="utf-8"?>
<a:theme xmlns:a="http://schemas.openxmlformats.org/drawingml/2006/main" name="Four Cymru presentation template">
  <a:themeElements>
    <a:clrScheme name="Four">
      <a:dk1>
        <a:srgbClr val="000000"/>
      </a:dk1>
      <a:lt1>
        <a:sysClr val="window" lastClr="FFFFFF"/>
      </a:lt1>
      <a:dk2>
        <a:srgbClr val="573354"/>
      </a:dk2>
      <a:lt2>
        <a:srgbClr val="F2F2F2"/>
      </a:lt2>
      <a:accent1>
        <a:srgbClr val="573354"/>
      </a:accent1>
      <a:accent2>
        <a:srgbClr val="F0D26E"/>
      </a:accent2>
      <a:accent3>
        <a:srgbClr val="B2DBD2"/>
      </a:accent3>
      <a:accent4>
        <a:srgbClr val="858288"/>
      </a:accent4>
      <a:accent5>
        <a:srgbClr val="53284F"/>
      </a:accent5>
      <a:accent6>
        <a:srgbClr val="858288"/>
      </a:accent6>
      <a:hlink>
        <a:srgbClr val="53284F"/>
      </a:hlink>
      <a:folHlink>
        <a:srgbClr val="53284F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LW Powerpoint 2018 calibri TEMPLATE.potx" id="{414E1406-E2A5-4A57-B810-B853E6C0A25E}" vid="{D53B6245-39EC-48A2-AF44-0B83CC1E52DD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1860</TotalTime>
  <Words>427</Words>
  <Application>Microsoft Office PowerPoint</Application>
  <PresentationFormat>Widescreen</PresentationFormat>
  <Paragraphs>65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Calibri Light</vt:lpstr>
      <vt:lpstr>Georgia</vt:lpstr>
      <vt:lpstr>Times New Roman</vt:lpstr>
      <vt:lpstr>Titillium</vt:lpstr>
      <vt:lpstr>Office Theme</vt:lpstr>
      <vt:lpstr>Custom Design</vt:lpstr>
      <vt:lpstr>1_Custom Design</vt:lpstr>
      <vt:lpstr>2_Custom Design</vt:lpstr>
      <vt:lpstr>3_Custom Design</vt:lpstr>
      <vt:lpstr>Four Cymru presentation template</vt:lpstr>
      <vt:lpstr>Saving the Bits Programme Sally McInnes, Head of Unique and Contemporary Content 2021 </vt:lpstr>
      <vt:lpstr>Session 6: Access</vt:lpstr>
      <vt:lpstr>OAIS model </vt:lpstr>
      <vt:lpstr>Access Essentials</vt:lpstr>
      <vt:lpstr>Access: standalone machine </vt:lpstr>
      <vt:lpstr>Access: from catalogue to viewer </vt:lpstr>
      <vt:lpstr>Third party: Europeana</vt:lpstr>
      <vt:lpstr>Digital Library Federation: Levels of Born Digital Access</vt:lpstr>
      <vt:lpstr>Level 1</vt:lpstr>
      <vt:lpstr>Level 2</vt:lpstr>
      <vt:lpstr>Level 3</vt:lpstr>
      <vt:lpstr>Feedback and 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staff</dc:creator>
  <cp:lastModifiedBy>staff</cp:lastModifiedBy>
  <cp:revision>103</cp:revision>
  <dcterms:created xsi:type="dcterms:W3CDTF">2021-03-12T14:38:23Z</dcterms:created>
  <dcterms:modified xsi:type="dcterms:W3CDTF">2021-12-13T14:53:00Z</dcterms:modified>
</cp:coreProperties>
</file>